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23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151"/>
            <a:ext cx="14726514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pPr algn="just"/>
            <a:r>
              <a:rPr lang="en-US" sz="5400" dirty="0">
                <a:solidFill>
                  <a:srgbClr val="00B0F0"/>
                </a:solidFill>
              </a:rPr>
              <a:t>          </a:t>
            </a:r>
          </a:p>
          <a:p>
            <a:pPr algn="just"/>
            <a:r>
              <a:rPr lang="en-US" sz="5400" dirty="0">
                <a:solidFill>
                  <a:srgbClr val="00B0F0"/>
                </a:solidFill>
              </a:rPr>
              <a:t>    STUDENT DETAILS</a:t>
            </a:r>
          </a:p>
          <a:p>
            <a:pPr algn="just"/>
            <a:r>
              <a:rPr lang="en-US" sz="5400" dirty="0">
                <a:solidFill>
                  <a:srgbClr val="00B0F0"/>
                </a:solidFill>
              </a:rPr>
              <a:t>      </a:t>
            </a:r>
            <a:r>
              <a:rPr lang="en-US" sz="4800" dirty="0">
                <a:solidFill>
                  <a:srgbClr val="00B0F0"/>
                </a:solidFill>
              </a:rPr>
              <a:t>NAME: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CHINTALAPATI VAMSI KRISHNA</a:t>
            </a:r>
          </a:p>
          <a:p>
            <a:pPr algn="just"/>
            <a:r>
              <a:rPr lang="en-US" sz="5400" dirty="0">
                <a:solidFill>
                  <a:srgbClr val="00B0F0"/>
                </a:solidFill>
              </a:rPr>
              <a:t>      </a:t>
            </a:r>
            <a:r>
              <a:rPr lang="en-US" sz="4800" dirty="0">
                <a:solidFill>
                  <a:srgbClr val="00B0F0"/>
                </a:solidFill>
              </a:rPr>
              <a:t>ROLL NO: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23ME5A4601</a:t>
            </a:r>
          </a:p>
          <a:p>
            <a:pPr algn="just"/>
            <a:r>
              <a:rPr lang="en-US" sz="4800" dirty="0">
                <a:solidFill>
                  <a:srgbClr val="00B0F0"/>
                </a:solidFill>
              </a:rPr>
              <a:t>      EMAIL ID: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CHVAMSIKRI@GMAIL.COM</a:t>
            </a:r>
          </a:p>
          <a:p>
            <a:pPr algn="just"/>
            <a:r>
              <a:rPr lang="en-US" sz="5400" dirty="0">
                <a:solidFill>
                  <a:srgbClr val="00B0F0"/>
                </a:solidFill>
              </a:rPr>
              <a:t>       </a:t>
            </a:r>
            <a:r>
              <a:rPr lang="en-US" sz="4800" dirty="0">
                <a:solidFill>
                  <a:srgbClr val="00B0F0"/>
                </a:solidFill>
              </a:rPr>
              <a:t>NAME OF THE COLLEGE: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RAMACHANDRA COLLEGE                                                                                        OF ENGINEERING</a:t>
            </a:r>
          </a:p>
          <a:p>
            <a:pPr algn="just"/>
            <a:r>
              <a:rPr lang="en-US" sz="5400" dirty="0">
                <a:solidFill>
                  <a:srgbClr val="00B0F0"/>
                </a:solidFill>
              </a:rPr>
              <a:t>       </a:t>
            </a:r>
            <a:r>
              <a:rPr lang="en-US" sz="4800" dirty="0">
                <a:solidFill>
                  <a:srgbClr val="00B0F0"/>
                </a:solidFill>
              </a:rPr>
              <a:t>LOCATION: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ELURU</a:t>
            </a:r>
            <a:endParaRPr lang="en-IN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2498129"/>
            <a:ext cx="936319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1405053" y="3886754"/>
            <a:ext cx="254508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51933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13655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388675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451933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5372695" y="513655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9881354" y="388675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9881354" y="451933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9881354" y="513655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2080" y="684609"/>
            <a:ext cx="7792641" cy="12065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51"/>
              </a:lnSpc>
              <a:buNone/>
            </a:pPr>
            <a:r>
              <a:rPr lang="en-US" sz="380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Results: Evaluating the System's Success</a:t>
            </a:r>
            <a:endParaRPr lang="en-US" sz="3801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080" y="2180749"/>
            <a:ext cx="482679" cy="48267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162080" y="2856428"/>
            <a:ext cx="2413397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Reliability</a:t>
            </a:r>
            <a:endParaRPr lang="en-US" sz="1900" dirty="0"/>
          </a:p>
        </p:txBody>
      </p:sp>
      <p:sp>
        <p:nvSpPr>
          <p:cNvPr id="9" name="Text 3"/>
          <p:cNvSpPr/>
          <p:nvPr/>
        </p:nvSpPr>
        <p:spPr>
          <a:xfrm>
            <a:off x="6162080" y="3273743"/>
            <a:ext cx="7792641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consistently embeds and extracts messages without errors.</a:t>
            </a:r>
            <a:endParaRPr lang="en-US" sz="152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080" y="4161830"/>
            <a:ext cx="482679" cy="48267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162080" y="4837509"/>
            <a:ext cx="2413397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</a:t>
            </a:r>
            <a:endParaRPr lang="en-US" sz="1900" dirty="0"/>
          </a:p>
        </p:txBody>
      </p:sp>
      <p:sp>
        <p:nvSpPr>
          <p:cNvPr id="12" name="Text 5"/>
          <p:cNvSpPr/>
          <p:nvPr/>
        </p:nvSpPr>
        <p:spPr>
          <a:xfrm>
            <a:off x="6162080" y="5254823"/>
            <a:ext cx="7792641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Encryption ensures the hidden messages remain confidential.</a:t>
            </a:r>
            <a:endParaRPr lang="en-US" sz="152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080" y="6142911"/>
            <a:ext cx="482679" cy="48267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162080" y="6818590"/>
            <a:ext cx="2413397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Invisibility</a:t>
            </a:r>
            <a:endParaRPr lang="en-US" sz="1900" dirty="0"/>
          </a:p>
        </p:txBody>
      </p:sp>
      <p:sp>
        <p:nvSpPr>
          <p:cNvPr id="15" name="Text 7"/>
          <p:cNvSpPr/>
          <p:nvPr/>
        </p:nvSpPr>
        <p:spPr>
          <a:xfrm>
            <a:off x="6162080" y="7235904"/>
            <a:ext cx="7792641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hidden messages are undetectable by the naked eye.</a:t>
            </a:r>
            <a:endParaRPr lang="en-US" sz="152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6A1D67-4442-41F2-B445-629B38E87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57" y="2743198"/>
            <a:ext cx="5267731" cy="3138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-73598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US" sz="6600" dirty="0">
              <a:solidFill>
                <a:srgbClr val="00B0F0"/>
              </a:solidFill>
            </a:endParaRPr>
          </a:p>
          <a:p>
            <a:endParaRPr lang="en-US" sz="6600" dirty="0">
              <a:solidFill>
                <a:srgbClr val="00B0F0"/>
              </a:solidFill>
            </a:endParaRPr>
          </a:p>
          <a:p>
            <a:r>
              <a:rPr lang="en-US" sz="6600" dirty="0">
                <a:solidFill>
                  <a:srgbClr val="00B0F0"/>
                </a:solidFill>
              </a:rPr>
              <a:t>                               LINKS</a:t>
            </a:r>
            <a:endParaRPr lang="en-IN" sz="6600" dirty="0">
              <a:solidFill>
                <a:srgbClr val="00B0F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37290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endParaRPr lang="en-US" sz="48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207657"/>
            <a:ext cx="4869061" cy="381416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385292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Steganography: Hiding Secrets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6350437" y="4949547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Steganography is the art of hiding information within other data. By embedding secret messages in images, we can secure sensitive data from unauthorized access.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6487716" y="6579513"/>
            <a:ext cx="120372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KS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6868716" y="6412349"/>
            <a:ext cx="1113592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03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1431" y="3727371"/>
            <a:ext cx="12687419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5"/>
              </a:lnSpc>
              <a:buNone/>
            </a:pPr>
            <a:r>
              <a:rPr lang="en-US" sz="457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Title: Secure Communication Through Images</a:t>
            </a:r>
            <a:endParaRPr lang="en-US" sz="4572" dirty="0"/>
          </a:p>
        </p:txBody>
      </p:sp>
      <p:sp>
        <p:nvSpPr>
          <p:cNvPr id="6" name="Shape 2"/>
          <p:cNvSpPr/>
          <p:nvPr/>
        </p:nvSpPr>
        <p:spPr>
          <a:xfrm>
            <a:off x="971431" y="5788581"/>
            <a:ext cx="522565" cy="522565"/>
          </a:xfrm>
          <a:prstGeom prst="roundRect">
            <a:avLst>
              <a:gd name="adj" fmla="val 2000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33594" y="5875615"/>
            <a:ext cx="198120" cy="3483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3"/>
              </a:lnSpc>
              <a:buNone/>
            </a:pPr>
            <a:r>
              <a:rPr lang="en-US" sz="274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743" dirty="0"/>
          </a:p>
        </p:txBody>
      </p:sp>
      <p:sp>
        <p:nvSpPr>
          <p:cNvPr id="8" name="Text 4"/>
          <p:cNvSpPr/>
          <p:nvPr/>
        </p:nvSpPr>
        <p:spPr>
          <a:xfrm>
            <a:off x="1726168" y="5788581"/>
            <a:ext cx="2903220" cy="3627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228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</a:t>
            </a:r>
            <a:endParaRPr lang="en-US" sz="2286" dirty="0"/>
          </a:p>
        </p:txBody>
      </p:sp>
      <p:sp>
        <p:nvSpPr>
          <p:cNvPr id="9" name="Text 5"/>
          <p:cNvSpPr/>
          <p:nvPr/>
        </p:nvSpPr>
        <p:spPr>
          <a:xfrm>
            <a:off x="1726168" y="6290667"/>
            <a:ext cx="3319582" cy="11147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6"/>
              </a:lnSpc>
              <a:buNone/>
            </a:pPr>
            <a:r>
              <a:rPr lang="en-US" sz="182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steganographic system that effectively hides text messages within images.</a:t>
            </a:r>
            <a:endParaRPr lang="en-US" sz="1829" dirty="0"/>
          </a:p>
        </p:txBody>
      </p:sp>
      <p:sp>
        <p:nvSpPr>
          <p:cNvPr id="10" name="Shape 6"/>
          <p:cNvSpPr/>
          <p:nvPr/>
        </p:nvSpPr>
        <p:spPr>
          <a:xfrm>
            <a:off x="5277922" y="5788581"/>
            <a:ext cx="522565" cy="522565"/>
          </a:xfrm>
          <a:prstGeom prst="roundRect">
            <a:avLst>
              <a:gd name="adj" fmla="val 2000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40085" y="5875615"/>
            <a:ext cx="198120" cy="3483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3"/>
              </a:lnSpc>
              <a:buNone/>
            </a:pPr>
            <a:r>
              <a:rPr lang="en-US" sz="274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743" dirty="0"/>
          </a:p>
        </p:txBody>
      </p:sp>
      <p:sp>
        <p:nvSpPr>
          <p:cNvPr id="12" name="Text 8"/>
          <p:cNvSpPr/>
          <p:nvPr/>
        </p:nvSpPr>
        <p:spPr>
          <a:xfrm>
            <a:off x="6032659" y="5788581"/>
            <a:ext cx="2903220" cy="3627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228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</a:t>
            </a:r>
            <a:endParaRPr lang="en-US" sz="2286" dirty="0"/>
          </a:p>
        </p:txBody>
      </p:sp>
      <p:sp>
        <p:nvSpPr>
          <p:cNvPr id="13" name="Text 9"/>
          <p:cNvSpPr/>
          <p:nvPr/>
        </p:nvSpPr>
        <p:spPr>
          <a:xfrm>
            <a:off x="6032659" y="6290667"/>
            <a:ext cx="3319582" cy="11147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6"/>
              </a:lnSpc>
              <a:buNone/>
            </a:pPr>
            <a:r>
              <a:rPr lang="en-US" sz="182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algorithms to embed and extract messages without compromising image quality.</a:t>
            </a:r>
            <a:endParaRPr lang="en-US" sz="1829" dirty="0"/>
          </a:p>
        </p:txBody>
      </p:sp>
      <p:sp>
        <p:nvSpPr>
          <p:cNvPr id="14" name="Shape 10"/>
          <p:cNvSpPr/>
          <p:nvPr/>
        </p:nvSpPr>
        <p:spPr>
          <a:xfrm>
            <a:off x="9584412" y="5788581"/>
            <a:ext cx="522565" cy="522565"/>
          </a:xfrm>
          <a:prstGeom prst="roundRect">
            <a:avLst>
              <a:gd name="adj" fmla="val 2000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746575" y="5875615"/>
            <a:ext cx="198120" cy="3483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3"/>
              </a:lnSpc>
              <a:buNone/>
            </a:pPr>
            <a:r>
              <a:rPr lang="en-US" sz="274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743" dirty="0"/>
          </a:p>
        </p:txBody>
      </p:sp>
      <p:sp>
        <p:nvSpPr>
          <p:cNvPr id="16" name="Text 12"/>
          <p:cNvSpPr/>
          <p:nvPr/>
        </p:nvSpPr>
        <p:spPr>
          <a:xfrm>
            <a:off x="10339149" y="5788581"/>
            <a:ext cx="2903220" cy="3627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228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</a:t>
            </a:r>
            <a:endParaRPr lang="en-US" sz="2286" dirty="0"/>
          </a:p>
        </p:txBody>
      </p:sp>
      <p:sp>
        <p:nvSpPr>
          <p:cNvPr id="17" name="Text 13"/>
          <p:cNvSpPr/>
          <p:nvPr/>
        </p:nvSpPr>
        <p:spPr>
          <a:xfrm>
            <a:off x="10339149" y="6290667"/>
            <a:ext cx="3319582" cy="743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6"/>
              </a:lnSpc>
              <a:buNone/>
            </a:pPr>
            <a:r>
              <a:rPr lang="en-US" sz="1829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robust, user-friendly tool for secure communication.</a:t>
            </a:r>
            <a:endParaRPr lang="en-US" sz="182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39196" y="521137"/>
            <a:ext cx="8008025" cy="5920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63"/>
              </a:lnSpc>
              <a:buNone/>
            </a:pPr>
            <a:r>
              <a:rPr lang="en-US" sz="373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Agenda: A Step-by-Step Guide</a:t>
            </a:r>
            <a:endParaRPr lang="en-US" sz="3730" dirty="0"/>
          </a:p>
        </p:txBody>
      </p:sp>
      <p:sp>
        <p:nvSpPr>
          <p:cNvPr id="5" name="Shape 2"/>
          <p:cNvSpPr/>
          <p:nvPr/>
        </p:nvSpPr>
        <p:spPr>
          <a:xfrm>
            <a:off x="2404467" y="1492210"/>
            <a:ext cx="37862" cy="6217325"/>
          </a:xfrm>
          <a:prstGeom prst="roundRect">
            <a:avLst>
              <a:gd name="adj" fmla="val 225237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2636580" y="1899523"/>
            <a:ext cx="663178" cy="37862"/>
          </a:xfrm>
          <a:prstGeom prst="roundRect">
            <a:avLst>
              <a:gd name="adj" fmla="val 225237"/>
            </a:avLst>
          </a:prstGeom>
          <a:solidFill>
            <a:srgbClr val="313E80"/>
          </a:solidFill>
          <a:ln/>
        </p:spPr>
      </p:sp>
      <p:sp>
        <p:nvSpPr>
          <p:cNvPr id="7" name="Shape 4"/>
          <p:cNvSpPr/>
          <p:nvPr/>
        </p:nvSpPr>
        <p:spPr>
          <a:xfrm>
            <a:off x="2210217" y="1705332"/>
            <a:ext cx="426363" cy="426363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42614" y="1776293"/>
            <a:ext cx="161568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238" dirty="0"/>
          </a:p>
        </p:txBody>
      </p:sp>
      <p:sp>
        <p:nvSpPr>
          <p:cNvPr id="9" name="Text 6"/>
          <p:cNvSpPr/>
          <p:nvPr/>
        </p:nvSpPr>
        <p:spPr>
          <a:xfrm>
            <a:off x="3465671" y="1681639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Introduction</a:t>
            </a:r>
            <a:endParaRPr lang="en-US" sz="1865" dirty="0"/>
          </a:p>
        </p:txBody>
      </p:sp>
      <p:sp>
        <p:nvSpPr>
          <p:cNvPr id="10" name="Text 7"/>
          <p:cNvSpPr/>
          <p:nvPr/>
        </p:nvSpPr>
        <p:spPr>
          <a:xfrm>
            <a:off x="3465671" y="2091452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Overview and Background</a:t>
            </a:r>
            <a:endParaRPr lang="en-US" sz="1492" dirty="0"/>
          </a:p>
        </p:txBody>
      </p:sp>
      <p:sp>
        <p:nvSpPr>
          <p:cNvPr id="11" name="Shape 8"/>
          <p:cNvSpPr/>
          <p:nvPr/>
        </p:nvSpPr>
        <p:spPr>
          <a:xfrm>
            <a:off x="2636580" y="3180874"/>
            <a:ext cx="663178" cy="37862"/>
          </a:xfrm>
          <a:prstGeom prst="roundRect">
            <a:avLst>
              <a:gd name="adj" fmla="val 225237"/>
            </a:avLst>
          </a:prstGeom>
          <a:solidFill>
            <a:srgbClr val="313E80"/>
          </a:solidFill>
          <a:ln/>
        </p:spPr>
      </p:sp>
      <p:sp>
        <p:nvSpPr>
          <p:cNvPr id="12" name="Shape 9"/>
          <p:cNvSpPr/>
          <p:nvPr/>
        </p:nvSpPr>
        <p:spPr>
          <a:xfrm>
            <a:off x="2210217" y="2986683"/>
            <a:ext cx="426363" cy="426363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342614" y="3057644"/>
            <a:ext cx="161568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238" dirty="0"/>
          </a:p>
        </p:txBody>
      </p:sp>
      <p:sp>
        <p:nvSpPr>
          <p:cNvPr id="14" name="Text 11"/>
          <p:cNvSpPr/>
          <p:nvPr/>
        </p:nvSpPr>
        <p:spPr>
          <a:xfrm>
            <a:off x="3465671" y="2962989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Methods</a:t>
            </a:r>
            <a:endParaRPr lang="en-US" sz="1865" dirty="0"/>
          </a:p>
        </p:txBody>
      </p:sp>
      <p:sp>
        <p:nvSpPr>
          <p:cNvPr id="15" name="Text 12"/>
          <p:cNvSpPr/>
          <p:nvPr/>
        </p:nvSpPr>
        <p:spPr>
          <a:xfrm>
            <a:off x="3465671" y="3372803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Explanation of Steganographic Techniques</a:t>
            </a:r>
            <a:endParaRPr lang="en-US" sz="1492" dirty="0"/>
          </a:p>
        </p:txBody>
      </p:sp>
      <p:sp>
        <p:nvSpPr>
          <p:cNvPr id="16" name="Shape 13"/>
          <p:cNvSpPr/>
          <p:nvPr/>
        </p:nvSpPr>
        <p:spPr>
          <a:xfrm>
            <a:off x="2636580" y="4462224"/>
            <a:ext cx="663178" cy="37862"/>
          </a:xfrm>
          <a:prstGeom prst="roundRect">
            <a:avLst>
              <a:gd name="adj" fmla="val 225237"/>
            </a:avLst>
          </a:prstGeom>
          <a:solidFill>
            <a:srgbClr val="313E80"/>
          </a:solidFill>
          <a:ln/>
        </p:spPr>
      </p:sp>
      <p:sp>
        <p:nvSpPr>
          <p:cNvPr id="17" name="Shape 14"/>
          <p:cNvSpPr/>
          <p:nvPr/>
        </p:nvSpPr>
        <p:spPr>
          <a:xfrm>
            <a:off x="2210217" y="4268033"/>
            <a:ext cx="426363" cy="426363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342614" y="4338995"/>
            <a:ext cx="161568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238" dirty="0"/>
          </a:p>
        </p:txBody>
      </p:sp>
      <p:sp>
        <p:nvSpPr>
          <p:cNvPr id="19" name="Text 16"/>
          <p:cNvSpPr/>
          <p:nvPr/>
        </p:nvSpPr>
        <p:spPr>
          <a:xfrm>
            <a:off x="3465671" y="4244340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</a:t>
            </a:r>
            <a:endParaRPr lang="en-US" sz="1865" dirty="0"/>
          </a:p>
        </p:txBody>
      </p:sp>
      <p:sp>
        <p:nvSpPr>
          <p:cNvPr id="20" name="Text 17"/>
          <p:cNvSpPr/>
          <p:nvPr/>
        </p:nvSpPr>
        <p:spPr>
          <a:xfrm>
            <a:off x="3465671" y="4654153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Demonstration of the System's Functionality</a:t>
            </a:r>
            <a:endParaRPr lang="en-US" sz="1492" dirty="0"/>
          </a:p>
        </p:txBody>
      </p:sp>
      <p:sp>
        <p:nvSpPr>
          <p:cNvPr id="21" name="Shape 18"/>
          <p:cNvSpPr/>
          <p:nvPr/>
        </p:nvSpPr>
        <p:spPr>
          <a:xfrm>
            <a:off x="2636580" y="5743575"/>
            <a:ext cx="663178" cy="37862"/>
          </a:xfrm>
          <a:prstGeom prst="roundRect">
            <a:avLst>
              <a:gd name="adj" fmla="val 225237"/>
            </a:avLst>
          </a:prstGeom>
          <a:solidFill>
            <a:srgbClr val="313E80"/>
          </a:solidFill>
          <a:ln/>
        </p:spPr>
      </p:sp>
      <p:sp>
        <p:nvSpPr>
          <p:cNvPr id="22" name="Shape 19"/>
          <p:cNvSpPr/>
          <p:nvPr/>
        </p:nvSpPr>
        <p:spPr>
          <a:xfrm>
            <a:off x="2210217" y="5549384"/>
            <a:ext cx="426363" cy="426363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2342614" y="5620345"/>
            <a:ext cx="161568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2238" dirty="0"/>
          </a:p>
        </p:txBody>
      </p:sp>
      <p:sp>
        <p:nvSpPr>
          <p:cNvPr id="24" name="Text 21"/>
          <p:cNvSpPr/>
          <p:nvPr/>
        </p:nvSpPr>
        <p:spPr>
          <a:xfrm>
            <a:off x="3465671" y="5525691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Results</a:t>
            </a:r>
            <a:endParaRPr lang="en-US" sz="1865" dirty="0"/>
          </a:p>
        </p:txBody>
      </p:sp>
      <p:sp>
        <p:nvSpPr>
          <p:cNvPr id="25" name="Text 22"/>
          <p:cNvSpPr/>
          <p:nvPr/>
        </p:nvSpPr>
        <p:spPr>
          <a:xfrm>
            <a:off x="3465671" y="5935504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of the System's Performance</a:t>
            </a:r>
            <a:endParaRPr lang="en-US" sz="1492" dirty="0"/>
          </a:p>
        </p:txBody>
      </p:sp>
      <p:sp>
        <p:nvSpPr>
          <p:cNvPr id="26" name="Shape 23"/>
          <p:cNvSpPr/>
          <p:nvPr/>
        </p:nvSpPr>
        <p:spPr>
          <a:xfrm>
            <a:off x="2636580" y="7024926"/>
            <a:ext cx="663178" cy="37862"/>
          </a:xfrm>
          <a:prstGeom prst="roundRect">
            <a:avLst>
              <a:gd name="adj" fmla="val 225237"/>
            </a:avLst>
          </a:prstGeom>
          <a:solidFill>
            <a:srgbClr val="313E80"/>
          </a:solidFill>
          <a:ln/>
        </p:spPr>
      </p:sp>
      <p:sp>
        <p:nvSpPr>
          <p:cNvPr id="27" name="Shape 24"/>
          <p:cNvSpPr/>
          <p:nvPr/>
        </p:nvSpPr>
        <p:spPr>
          <a:xfrm>
            <a:off x="2210217" y="6830735"/>
            <a:ext cx="426363" cy="426363"/>
          </a:xfrm>
          <a:prstGeom prst="roundRect">
            <a:avLst>
              <a:gd name="adj" fmla="val 2000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2342614" y="6901696"/>
            <a:ext cx="161568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2238" dirty="0"/>
          </a:p>
        </p:txBody>
      </p:sp>
      <p:sp>
        <p:nvSpPr>
          <p:cNvPr id="29" name="Text 26"/>
          <p:cNvSpPr/>
          <p:nvPr/>
        </p:nvSpPr>
        <p:spPr>
          <a:xfrm>
            <a:off x="3465671" y="6807041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Directions</a:t>
            </a:r>
            <a:endParaRPr lang="en-US" sz="1865" dirty="0"/>
          </a:p>
        </p:txBody>
      </p:sp>
      <p:sp>
        <p:nvSpPr>
          <p:cNvPr id="30" name="Text 27"/>
          <p:cNvSpPr/>
          <p:nvPr/>
        </p:nvSpPr>
        <p:spPr>
          <a:xfrm>
            <a:off x="3465671" y="7216854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Enhancements and Applications</a:t>
            </a:r>
            <a:endParaRPr lang="en-US" sz="149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325410"/>
            <a:ext cx="4869061" cy="35787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982272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Overview: Understanding the Problem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6350437" y="4667131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focuses on the concept of steganography, where confidential messages are hidden within seemingly innocuous images. This approach aims to enhance communication security by concealing information from unauthorized individuals.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35" y="273368"/>
            <a:ext cx="4855131" cy="76828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51972" y="1135261"/>
            <a:ext cx="7612856" cy="1367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82"/>
              </a:lnSpc>
              <a:buNone/>
            </a:pPr>
            <a:r>
              <a:rPr lang="en-US" sz="430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 Users: Who Benefits from Secure Communication?</a:t>
            </a:r>
            <a:endParaRPr lang="en-US" sz="4306" dirty="0"/>
          </a:p>
        </p:txBody>
      </p:sp>
      <p:sp>
        <p:nvSpPr>
          <p:cNvPr id="7" name="Shape 2"/>
          <p:cNvSpPr/>
          <p:nvPr/>
        </p:nvSpPr>
        <p:spPr>
          <a:xfrm>
            <a:off x="6251972" y="2830354"/>
            <a:ext cx="7612856" cy="1275517"/>
          </a:xfrm>
          <a:prstGeom prst="roundRect">
            <a:avLst>
              <a:gd name="adj" fmla="val 771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78310" y="3056692"/>
            <a:ext cx="2734151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1"/>
              </a:lnSpc>
              <a:buNone/>
            </a:pPr>
            <a:r>
              <a:rPr lang="en-US" sz="215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Individuals</a:t>
            </a:r>
            <a:endParaRPr lang="en-US" sz="2153" dirty="0"/>
          </a:p>
        </p:txBody>
      </p:sp>
      <p:sp>
        <p:nvSpPr>
          <p:cNvPr id="9" name="Text 4"/>
          <p:cNvSpPr/>
          <p:nvPr/>
        </p:nvSpPr>
        <p:spPr>
          <a:xfrm>
            <a:off x="6478310" y="3529608"/>
            <a:ext cx="7160181" cy="3499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Securing personal communications, privacy protection.</a:t>
            </a:r>
            <a:endParaRPr lang="en-US" sz="1722" dirty="0"/>
          </a:p>
        </p:txBody>
      </p:sp>
      <p:sp>
        <p:nvSpPr>
          <p:cNvPr id="10" name="Shape 5"/>
          <p:cNvSpPr/>
          <p:nvPr/>
        </p:nvSpPr>
        <p:spPr>
          <a:xfrm>
            <a:off x="6251972" y="4324588"/>
            <a:ext cx="7612856" cy="1275517"/>
          </a:xfrm>
          <a:prstGeom prst="roundRect">
            <a:avLst>
              <a:gd name="adj" fmla="val 771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478310" y="4550926"/>
            <a:ext cx="2734151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1"/>
              </a:lnSpc>
              <a:buNone/>
            </a:pPr>
            <a:r>
              <a:rPr lang="en-US" sz="215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Businesses</a:t>
            </a:r>
            <a:endParaRPr lang="en-US" sz="2153" dirty="0"/>
          </a:p>
        </p:txBody>
      </p:sp>
      <p:sp>
        <p:nvSpPr>
          <p:cNvPr id="12" name="Text 7"/>
          <p:cNvSpPr/>
          <p:nvPr/>
        </p:nvSpPr>
        <p:spPr>
          <a:xfrm>
            <a:off x="6478310" y="5023842"/>
            <a:ext cx="7160181" cy="3499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Protecting sensitive data, secure internal communication.</a:t>
            </a:r>
            <a:endParaRPr lang="en-US" sz="1722" dirty="0"/>
          </a:p>
        </p:txBody>
      </p:sp>
      <p:sp>
        <p:nvSpPr>
          <p:cNvPr id="13" name="Shape 8"/>
          <p:cNvSpPr/>
          <p:nvPr/>
        </p:nvSpPr>
        <p:spPr>
          <a:xfrm>
            <a:off x="6251972" y="5818823"/>
            <a:ext cx="7612856" cy="1275517"/>
          </a:xfrm>
          <a:prstGeom prst="roundRect">
            <a:avLst>
              <a:gd name="adj" fmla="val 771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478310" y="6045160"/>
            <a:ext cx="2734151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1"/>
              </a:lnSpc>
              <a:buNone/>
            </a:pPr>
            <a:r>
              <a:rPr lang="en-US" sz="215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Governments</a:t>
            </a:r>
            <a:endParaRPr lang="en-US" sz="2153" dirty="0"/>
          </a:p>
        </p:txBody>
      </p:sp>
      <p:sp>
        <p:nvSpPr>
          <p:cNvPr id="15" name="Text 10"/>
          <p:cNvSpPr/>
          <p:nvPr/>
        </p:nvSpPr>
        <p:spPr>
          <a:xfrm>
            <a:off x="6478310" y="6518077"/>
            <a:ext cx="7160181" cy="3499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Confidential intelligence sharing, secure communication channels.</a:t>
            </a:r>
            <a:endParaRPr lang="en-US" sz="172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290" y="2269808"/>
            <a:ext cx="5031700" cy="36899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6508" y="500182"/>
            <a:ext cx="7870984" cy="11365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5"/>
              </a:lnSpc>
              <a:buNone/>
            </a:pPr>
            <a:r>
              <a:rPr lang="en-US" sz="358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 Our Approach to Secure Messaging</a:t>
            </a:r>
            <a:endParaRPr lang="en-US" sz="358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1909524"/>
            <a:ext cx="909399" cy="145494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818680" y="2091333"/>
            <a:ext cx="227349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Selection</a:t>
            </a:r>
            <a:endParaRPr lang="en-US" sz="1790" dirty="0"/>
          </a:p>
        </p:txBody>
      </p:sp>
      <p:sp>
        <p:nvSpPr>
          <p:cNvPr id="9" name="Text 3"/>
          <p:cNvSpPr/>
          <p:nvPr/>
        </p:nvSpPr>
        <p:spPr>
          <a:xfrm>
            <a:off x="1818680" y="2484596"/>
            <a:ext cx="6688812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Choosing suitable images for hiding messages.</a:t>
            </a:r>
            <a:endParaRPr lang="en-US" sz="1432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8" y="3364468"/>
            <a:ext cx="909399" cy="145494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818680" y="3546277"/>
            <a:ext cx="227349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Message Encoding</a:t>
            </a:r>
            <a:endParaRPr lang="en-US" sz="1790" dirty="0"/>
          </a:p>
        </p:txBody>
      </p:sp>
      <p:sp>
        <p:nvSpPr>
          <p:cNvPr id="12" name="Text 5"/>
          <p:cNvSpPr/>
          <p:nvPr/>
        </p:nvSpPr>
        <p:spPr>
          <a:xfrm>
            <a:off x="1818680" y="3939540"/>
            <a:ext cx="6688812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Converting text messages into binary code.</a:t>
            </a:r>
            <a:endParaRPr lang="en-US" sz="1432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8" y="4819412"/>
            <a:ext cx="909399" cy="145494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818680" y="5001220"/>
            <a:ext cx="227349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Embedding Process</a:t>
            </a:r>
            <a:endParaRPr lang="en-US" sz="1790" dirty="0"/>
          </a:p>
        </p:txBody>
      </p:sp>
      <p:sp>
        <p:nvSpPr>
          <p:cNvPr id="15" name="Text 7"/>
          <p:cNvSpPr/>
          <p:nvPr/>
        </p:nvSpPr>
        <p:spPr>
          <a:xfrm>
            <a:off x="1818680" y="5394484"/>
            <a:ext cx="6688812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Hiding encoded messages within image pixels.</a:t>
            </a:r>
            <a:endParaRPr lang="en-US" sz="1432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508" y="6274356"/>
            <a:ext cx="909399" cy="145494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818680" y="6456164"/>
            <a:ext cx="227349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Extraction Method</a:t>
            </a:r>
            <a:endParaRPr lang="en-US" sz="1790" dirty="0"/>
          </a:p>
        </p:txBody>
      </p:sp>
      <p:sp>
        <p:nvSpPr>
          <p:cNvPr id="18" name="Text 9"/>
          <p:cNvSpPr/>
          <p:nvPr/>
        </p:nvSpPr>
        <p:spPr>
          <a:xfrm>
            <a:off x="1818680" y="6849428"/>
            <a:ext cx="6688812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Retrieving hidden messages from images.</a:t>
            </a:r>
            <a:endParaRPr lang="en-US" sz="14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691896"/>
            <a:ext cx="1203043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Customization: Making Our Solution Unique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864037" y="5833705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personalize our project, we incorporated features like robust encryption for enhanced security. The system is designed to be user-friendly, allowing individuals with limited technical expertise to utilize it effectively.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288858"/>
            <a:ext cx="4869180" cy="36518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095494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Modeling: The Foundation of Our System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864037" y="3008828"/>
            <a:ext cx="7415927" cy="4125278"/>
          </a:xfrm>
          <a:prstGeom prst="roundRect">
            <a:avLst>
              <a:gd name="adj" fmla="val 269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79277" y="302406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26093" y="317980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4822627" y="317980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879277" y="3730585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26093" y="388631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Least Significant Bit (LSB)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4822627" y="3886319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Embeds messages by modifying the least significant bits of image pixels.</a:t>
            </a:r>
            <a:endParaRPr lang="en-US" sz="1944" dirty="0"/>
          </a:p>
        </p:txBody>
      </p:sp>
      <p:sp>
        <p:nvSpPr>
          <p:cNvPr id="14" name="Shape 9"/>
          <p:cNvSpPr/>
          <p:nvPr/>
        </p:nvSpPr>
        <p:spPr>
          <a:xfrm>
            <a:off x="879277" y="5622250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126093" y="577798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 Diffusion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4822627" y="5777984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Distributes embedding errors across image pixels, minimizing visual distortion.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403</Words>
  <Application>Microsoft Office PowerPoint</Application>
  <PresentationFormat>Custom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k. nvsssai</cp:lastModifiedBy>
  <cp:revision>2</cp:revision>
  <dcterms:created xsi:type="dcterms:W3CDTF">2024-07-11T15:21:27Z</dcterms:created>
  <dcterms:modified xsi:type="dcterms:W3CDTF">2024-07-11T15:41:37Z</dcterms:modified>
</cp:coreProperties>
</file>